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Roboto Condensed Bold" charset="1" panose="02000000000000000000"/>
      <p:regular r:id="rId32"/>
    </p:embeddedFont>
    <p:embeddedFont>
      <p:font typeface="Roboto Condensed" charset="1" panose="02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5.jpeg" Type="http://schemas.openxmlformats.org/officeDocument/2006/relationships/image"/><Relationship Id="rId5" Target="https://www.youtube.com/shorts/EySRFpsQiWQ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26113" y="-4777360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7265" y="-8450056"/>
            <a:ext cx="17520116" cy="17520116"/>
          </a:xfrm>
          <a:custGeom>
            <a:avLst/>
            <a:gdLst/>
            <a:ahLst/>
            <a:cxnLst/>
            <a:rect r="r" b="b" t="t" l="l"/>
            <a:pathLst>
              <a:path h="17520116" w="17520116">
                <a:moveTo>
                  <a:pt x="0" y="0"/>
                </a:moveTo>
                <a:lnTo>
                  <a:pt x="17520116" y="0"/>
                </a:lnTo>
                <a:lnTo>
                  <a:pt x="17520116" y="17520116"/>
                </a:lnTo>
                <a:lnTo>
                  <a:pt x="0" y="1752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32240" y="0"/>
            <a:ext cx="8955760" cy="8955760"/>
            <a:chOff x="0" y="0"/>
            <a:chExt cx="11941013" cy="119410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41048" cy="11941048"/>
            </a:xfrm>
            <a:custGeom>
              <a:avLst/>
              <a:gdLst/>
              <a:ahLst/>
              <a:cxnLst/>
              <a:rect r="r" b="b" t="t" l="l"/>
              <a:pathLst>
                <a:path h="11941048" w="11941048">
                  <a:moveTo>
                    <a:pt x="0" y="0"/>
                  </a:moveTo>
                  <a:cubicBezTo>
                    <a:pt x="0" y="6593840"/>
                    <a:pt x="5347208" y="11941048"/>
                    <a:pt x="11941048" y="11941048"/>
                  </a:cubicBezTo>
                  <a:lnTo>
                    <a:pt x="11941048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981" t="0" r="-2498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45757" y="2637194"/>
            <a:ext cx="4263026" cy="4068896"/>
            <a:chOff x="0" y="0"/>
            <a:chExt cx="5684034" cy="5425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84139" cy="5425186"/>
            </a:xfrm>
            <a:custGeom>
              <a:avLst/>
              <a:gdLst/>
              <a:ahLst/>
              <a:cxnLst/>
              <a:rect r="r" b="b" t="t" l="l"/>
              <a:pathLst>
                <a:path h="5425186" w="5684139">
                  <a:moveTo>
                    <a:pt x="2842006" y="4318"/>
                  </a:moveTo>
                  <a:cubicBezTo>
                    <a:pt x="1871599" y="0"/>
                    <a:pt x="972947" y="515239"/>
                    <a:pt x="486537" y="1354963"/>
                  </a:cubicBezTo>
                  <a:cubicBezTo>
                    <a:pt x="127" y="2194687"/>
                    <a:pt x="0" y="3230499"/>
                    <a:pt x="486537" y="4070223"/>
                  </a:cubicBezTo>
                  <a:cubicBezTo>
                    <a:pt x="973074" y="4909947"/>
                    <a:pt x="1871599" y="5425186"/>
                    <a:pt x="2842006" y="5420868"/>
                  </a:cubicBezTo>
                  <a:cubicBezTo>
                    <a:pt x="3812413" y="5425186"/>
                    <a:pt x="4711065" y="4909947"/>
                    <a:pt x="5197602" y="4070223"/>
                  </a:cubicBezTo>
                  <a:cubicBezTo>
                    <a:pt x="5684139" y="3230499"/>
                    <a:pt x="5684139" y="2194687"/>
                    <a:pt x="5197602" y="1354963"/>
                  </a:cubicBezTo>
                  <a:cubicBezTo>
                    <a:pt x="4711065" y="515239"/>
                    <a:pt x="3812413" y="0"/>
                    <a:pt x="2842006" y="4318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627970" y="2906555"/>
            <a:ext cx="3698601" cy="3530174"/>
            <a:chOff x="0" y="0"/>
            <a:chExt cx="4931468" cy="47068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0"/>
              <a:ext cx="4931664" cy="4707001"/>
            </a:xfrm>
            <a:custGeom>
              <a:avLst/>
              <a:gdLst/>
              <a:ahLst/>
              <a:cxnLst/>
              <a:rect r="r" b="b" t="t" l="l"/>
              <a:pathLst>
                <a:path h="4707001" w="4931664">
                  <a:moveTo>
                    <a:pt x="2465832" y="3810"/>
                  </a:moveTo>
                  <a:cubicBezTo>
                    <a:pt x="1623949" y="0"/>
                    <a:pt x="844296" y="447040"/>
                    <a:pt x="422148" y="1175512"/>
                  </a:cubicBezTo>
                  <a:cubicBezTo>
                    <a:pt x="0" y="1903984"/>
                    <a:pt x="127" y="2802763"/>
                    <a:pt x="422148" y="3531362"/>
                  </a:cubicBezTo>
                  <a:cubicBezTo>
                    <a:pt x="844169" y="4259961"/>
                    <a:pt x="1623822" y="4706874"/>
                    <a:pt x="2465832" y="4703191"/>
                  </a:cubicBezTo>
                  <a:cubicBezTo>
                    <a:pt x="3307842" y="4707001"/>
                    <a:pt x="4087368" y="4259961"/>
                    <a:pt x="4509516" y="3531362"/>
                  </a:cubicBezTo>
                  <a:cubicBezTo>
                    <a:pt x="4931664" y="2802763"/>
                    <a:pt x="4931537" y="1904111"/>
                    <a:pt x="4509516" y="1175639"/>
                  </a:cubicBezTo>
                  <a:cubicBezTo>
                    <a:pt x="4087495" y="447167"/>
                    <a:pt x="3307842" y="0"/>
                    <a:pt x="2465832" y="3810"/>
                  </a:cubicBezTo>
                  <a:close/>
                </a:path>
              </a:pathLst>
            </a:custGeom>
            <a:blipFill>
              <a:blip r:embed="rId7"/>
              <a:stretch>
                <a:fillRect l="-25241" t="-80" r="-25242" b="-7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9675324">
            <a:off x="-1523214" y="5006317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3464" r="0" b="-2346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08463" y="9048750"/>
            <a:ext cx="715794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999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Multimedia University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326" y="5063491"/>
            <a:ext cx="8578125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999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Raspberry Pi-based Face Recognition Door Lock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326" y="7273925"/>
            <a:ext cx="590222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Name: Seifeldin Sherif Elnozahy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Student ID: 1191102388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Supervisor: DR. Chinnaiyan Senthilpari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Modrator: DR. Lee Chu Liang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Date: 05-FEB-2025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1767" y="5766958"/>
            <a:ext cx="5857533" cy="4188136"/>
          </a:xfrm>
          <a:custGeom>
            <a:avLst/>
            <a:gdLst/>
            <a:ahLst/>
            <a:cxnLst/>
            <a:rect r="r" b="b" t="t" l="l"/>
            <a:pathLst>
              <a:path h="4188136" w="5857533">
                <a:moveTo>
                  <a:pt x="0" y="0"/>
                </a:moveTo>
                <a:lnTo>
                  <a:pt x="5857533" y="0"/>
                </a:lnTo>
                <a:lnTo>
                  <a:pt x="5857533" y="4188136"/>
                </a:lnTo>
                <a:lnTo>
                  <a:pt x="0" y="4188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46019" y="762000"/>
            <a:ext cx="5224657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6595" y="762000"/>
            <a:ext cx="3252861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Hardware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547" y="2409190"/>
            <a:ext cx="1085629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</a:t>
            </a: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Establish Stable Connections: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Verify all jumper wires are secure and correctly aligned.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Inspect relay, solenoid lock, and Raspberry Pi GPIO pins for loose wires or misconfigurations.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6. </a:t>
            </a: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Power Up the Raspberry Pi: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the official power adapter to power the Raspberry Pi via micro-USB.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Confirm the 12V DC power supply is securely connected to the relay and solenoid lock.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3962" y="1790040"/>
            <a:ext cx="652906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Connections and Assembly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95073" y="5086350"/>
            <a:ext cx="5470922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Circuit diagram illustrating the hardware connections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97" y="6965632"/>
            <a:ext cx="5220102" cy="2648184"/>
          </a:xfrm>
          <a:custGeom>
            <a:avLst/>
            <a:gdLst/>
            <a:ahLst/>
            <a:cxnLst/>
            <a:rect r="r" b="b" t="t" l="l"/>
            <a:pathLst>
              <a:path h="2648184" w="5220102">
                <a:moveTo>
                  <a:pt x="0" y="0"/>
                </a:moveTo>
                <a:lnTo>
                  <a:pt x="5220102" y="0"/>
                </a:lnTo>
                <a:lnTo>
                  <a:pt x="5220102" y="2648184"/>
                </a:lnTo>
                <a:lnTo>
                  <a:pt x="0" y="264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3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9206" y="8077425"/>
            <a:ext cx="5986233" cy="1728525"/>
          </a:xfrm>
          <a:custGeom>
            <a:avLst/>
            <a:gdLst/>
            <a:ahLst/>
            <a:cxnLst/>
            <a:rect r="r" b="b" t="t" l="l"/>
            <a:pathLst>
              <a:path h="1728525" w="5986233">
                <a:moveTo>
                  <a:pt x="0" y="0"/>
                </a:moveTo>
                <a:lnTo>
                  <a:pt x="5986234" y="0"/>
                </a:lnTo>
                <a:lnTo>
                  <a:pt x="5986234" y="1728525"/>
                </a:lnTo>
                <a:lnTo>
                  <a:pt x="0" y="1728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7513" y="7949698"/>
            <a:ext cx="5230652" cy="1856252"/>
          </a:xfrm>
          <a:custGeom>
            <a:avLst/>
            <a:gdLst/>
            <a:ahLst/>
            <a:cxnLst/>
            <a:rect r="r" b="b" t="t" l="l"/>
            <a:pathLst>
              <a:path h="1856252" w="5230652">
                <a:moveTo>
                  <a:pt x="0" y="0"/>
                </a:moveTo>
                <a:lnTo>
                  <a:pt x="5230652" y="0"/>
                </a:lnTo>
                <a:lnTo>
                  <a:pt x="5230652" y="1856252"/>
                </a:lnTo>
                <a:lnTo>
                  <a:pt x="0" y="1856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8173" y="6113302"/>
            <a:ext cx="5976773" cy="1022050"/>
          </a:xfrm>
          <a:custGeom>
            <a:avLst/>
            <a:gdLst/>
            <a:ahLst/>
            <a:cxnLst/>
            <a:rect r="r" b="b" t="t" l="l"/>
            <a:pathLst>
              <a:path h="1022050" w="5976773">
                <a:moveTo>
                  <a:pt x="0" y="0"/>
                </a:moveTo>
                <a:lnTo>
                  <a:pt x="5976774" y="0"/>
                </a:lnTo>
                <a:lnTo>
                  <a:pt x="5976774" y="1022051"/>
                </a:lnTo>
                <a:lnTo>
                  <a:pt x="0" y="1022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50290" y="762000"/>
            <a:ext cx="5224657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6595" y="762000"/>
            <a:ext cx="2983919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188" y="3119135"/>
            <a:ext cx="6823367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OpenCV handles real-time face detection, processing video frames for facial recognition.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DeepFace performs facial recognition and emotion detection, classifying emotions such as happy, sad, neutral, surprised, and angry.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detects a face, extracts features, and compares them to a stored dataset for authentication.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 recognized face is detected, access is granted; otherwise, an alert is triggered.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3962" y="1790040"/>
            <a:ext cx="711425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 Detection, Recognition, and Emotion Analysis using OpenCV and DeepFace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4809" y="6416373"/>
            <a:ext cx="4536281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Face Detection and Recognition in Real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0514" y="1790040"/>
            <a:ext cx="711425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Learning for Known and Unknown Faces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1492" y="3119135"/>
            <a:ext cx="6823367" cy="246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learning applies to both known and unknown faces: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an authorized user’s appearance changes over time, the system updates their stored data to improve recognition accuracy.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an unknown face is detected, the system allows an authorized user to approve and add the face dynamically.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feature enhances scalability and system intelligence over time.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1399" y="5689933"/>
            <a:ext cx="3760738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Updating Encodings for Known Faces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0564" y="7556740"/>
            <a:ext cx="3928765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Code snippet of adding unknown faces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8504" y="7411578"/>
            <a:ext cx="3588097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Code snippet for emotion detection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7642" y="5970352"/>
            <a:ext cx="5117838" cy="1541749"/>
          </a:xfrm>
          <a:custGeom>
            <a:avLst/>
            <a:gdLst/>
            <a:ahLst/>
            <a:cxnLst/>
            <a:rect r="r" b="b" t="t" l="l"/>
            <a:pathLst>
              <a:path h="1541749" w="5117838">
                <a:moveTo>
                  <a:pt x="0" y="0"/>
                </a:moveTo>
                <a:lnTo>
                  <a:pt x="5117838" y="0"/>
                </a:lnTo>
                <a:lnTo>
                  <a:pt x="5117838" y="1541749"/>
                </a:lnTo>
                <a:lnTo>
                  <a:pt x="0" y="154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02137" y="8557217"/>
            <a:ext cx="5650629" cy="1250202"/>
          </a:xfrm>
          <a:custGeom>
            <a:avLst/>
            <a:gdLst/>
            <a:ahLst/>
            <a:cxnLst/>
            <a:rect r="r" b="b" t="t" l="l"/>
            <a:pathLst>
              <a:path h="1250202" w="5650629">
                <a:moveTo>
                  <a:pt x="0" y="0"/>
                </a:moveTo>
                <a:lnTo>
                  <a:pt x="5650630" y="0"/>
                </a:lnTo>
                <a:lnTo>
                  <a:pt x="5650630" y="1250201"/>
                </a:lnTo>
                <a:lnTo>
                  <a:pt x="0" y="1250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5549" y="5640735"/>
            <a:ext cx="4127627" cy="3956698"/>
          </a:xfrm>
          <a:custGeom>
            <a:avLst/>
            <a:gdLst/>
            <a:ahLst/>
            <a:cxnLst/>
            <a:rect r="r" b="b" t="t" l="l"/>
            <a:pathLst>
              <a:path h="3956698" w="4127627">
                <a:moveTo>
                  <a:pt x="0" y="0"/>
                </a:moveTo>
                <a:lnTo>
                  <a:pt x="4127627" y="0"/>
                </a:lnTo>
                <a:lnTo>
                  <a:pt x="4127627" y="3956698"/>
                </a:lnTo>
                <a:lnTo>
                  <a:pt x="0" y="3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6846" y="7619016"/>
            <a:ext cx="3610513" cy="2446122"/>
          </a:xfrm>
          <a:custGeom>
            <a:avLst/>
            <a:gdLst/>
            <a:ahLst/>
            <a:cxnLst/>
            <a:rect r="r" b="b" t="t" l="l"/>
            <a:pathLst>
              <a:path h="2446122" w="3610513">
                <a:moveTo>
                  <a:pt x="0" y="0"/>
                </a:moveTo>
                <a:lnTo>
                  <a:pt x="3610513" y="0"/>
                </a:lnTo>
                <a:lnTo>
                  <a:pt x="3610513" y="2446122"/>
                </a:lnTo>
                <a:lnTo>
                  <a:pt x="0" y="2446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50290" y="762000"/>
            <a:ext cx="5224657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6595" y="762000"/>
            <a:ext cx="2983919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188" y="3119135"/>
            <a:ext cx="6823367" cy="387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is optimized to work under varying lighting conditions using: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Histogram Equalization to improve contrast in low-light environments.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Gamma Correction to balance brightness levels.</a:t>
            </a:r>
          </a:p>
          <a:p>
            <a:pPr algn="l">
              <a:lnSpc>
                <a:spcPts val="2849"/>
              </a:lnSpc>
            </a:pPr>
          </a:p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Distance adaptation ensures accurate recognition at various ranges: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scaling techniques to recognize faces whether they are close or far from the camera.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model compensates for perspective distortions for better accuracy.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3962" y="1790040"/>
            <a:ext cx="711425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Lighting and Distance Adaptation for Improved 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520" y="7153341"/>
            <a:ext cx="5135166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Effect of Lighting Normalization on Face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0514" y="1790040"/>
            <a:ext cx="711425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Real-Time Notifications and Security Alert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1492" y="3119135"/>
            <a:ext cx="6823367" cy="175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logs are updated in real-time, keeping a record of all entry attempts.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</a:t>
            </a: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nauthorized access attempts trigger instant security alerts.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</a:t>
            </a:r>
            <a:r>
              <a:rPr lang="en-US" sz="18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fications are sent via email or messaging services, providing administrators with immediate updates.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75398" y="5583585"/>
            <a:ext cx="3104108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 send_notification function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5633" y="8088242"/>
            <a:ext cx="3623667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Example of Triggering Notifications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4691" y="5086350"/>
            <a:ext cx="1867793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Server-Side Script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3826" y="5410271"/>
            <a:ext cx="2774055" cy="4662277"/>
          </a:xfrm>
          <a:custGeom>
            <a:avLst/>
            <a:gdLst/>
            <a:ahLst/>
            <a:cxnLst/>
            <a:rect r="r" b="b" t="t" l="l"/>
            <a:pathLst>
              <a:path h="4662277" w="2774055">
                <a:moveTo>
                  <a:pt x="0" y="0"/>
                </a:moveTo>
                <a:lnTo>
                  <a:pt x="2774055" y="0"/>
                </a:lnTo>
                <a:lnTo>
                  <a:pt x="2774055" y="4662277"/>
                </a:lnTo>
                <a:lnTo>
                  <a:pt x="0" y="466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04660" y="762000"/>
            <a:ext cx="6263707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System Operation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6614" y="762000"/>
            <a:ext cx="4372621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Flowchart of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594" y="4573861"/>
            <a:ext cx="444081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Load Camera &amp; Detect 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808" y="5840686"/>
            <a:ext cx="4693600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Raspberry Pi activates the camera and starts capturing frames.</a:t>
            </a: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OpenCV face detection algorithm scans the live video feed to locate a 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7933" y="2230698"/>
            <a:ext cx="364002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Image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594" y="2230698"/>
            <a:ext cx="336603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Start the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59777" y="2230698"/>
            <a:ext cx="590379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 Face</a:t>
            </a: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Recognition &amp; Decision Making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05017" y="6230798"/>
            <a:ext cx="416848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Access Control Decision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808" y="2965378"/>
            <a:ext cx="469360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initializes and loads the camera module.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05017" y="2880869"/>
            <a:ext cx="657237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DeepFace model extracts facial embeddings and compares them with the stored dataset.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 recognized face is detected → Proceed to access control.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the face is not recognized → The door remains locked.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8498" y="7021373"/>
            <a:ext cx="6166355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 known face is identified: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Raspberry Pi sends a signal to the relay module, triggering the solenoid lock to unlock the door.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the face is unknown: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denies access and keeps the door locked.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2472" y="4893700"/>
            <a:ext cx="2436763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Flowchart of the 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09288" y="2935551"/>
            <a:ext cx="47173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detected face undergoes grayscale conversion, histogram equalization, and normalization to improve recognition accuracy.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094" y="7718523"/>
            <a:ext cx="2929165" cy="1792187"/>
          </a:xfrm>
          <a:custGeom>
            <a:avLst/>
            <a:gdLst/>
            <a:ahLst/>
            <a:cxnLst/>
            <a:rect r="r" b="b" t="t" l="l"/>
            <a:pathLst>
              <a:path h="1792187" w="2929165">
                <a:moveTo>
                  <a:pt x="0" y="0"/>
                </a:moveTo>
                <a:lnTo>
                  <a:pt x="2929165" y="0"/>
                </a:lnTo>
                <a:lnTo>
                  <a:pt x="2929165" y="1792187"/>
                </a:lnTo>
                <a:lnTo>
                  <a:pt x="0" y="1792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7630" y="7718523"/>
            <a:ext cx="2891262" cy="1792187"/>
          </a:xfrm>
          <a:custGeom>
            <a:avLst/>
            <a:gdLst/>
            <a:ahLst/>
            <a:cxnLst/>
            <a:rect r="r" b="b" t="t" l="l"/>
            <a:pathLst>
              <a:path h="1792187" w="2891262">
                <a:moveTo>
                  <a:pt x="0" y="0"/>
                </a:moveTo>
                <a:lnTo>
                  <a:pt x="2891262" y="0"/>
                </a:lnTo>
                <a:lnTo>
                  <a:pt x="2891262" y="1792187"/>
                </a:lnTo>
                <a:lnTo>
                  <a:pt x="0" y="179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88892" y="7745363"/>
            <a:ext cx="2670871" cy="1774221"/>
          </a:xfrm>
          <a:custGeom>
            <a:avLst/>
            <a:gdLst/>
            <a:ahLst/>
            <a:cxnLst/>
            <a:rect r="r" b="b" t="t" l="l"/>
            <a:pathLst>
              <a:path h="1774221" w="2670871">
                <a:moveTo>
                  <a:pt x="0" y="0"/>
                </a:moveTo>
                <a:lnTo>
                  <a:pt x="2670871" y="0"/>
                </a:lnTo>
                <a:lnTo>
                  <a:pt x="2670871" y="1774221"/>
                </a:lnTo>
                <a:lnTo>
                  <a:pt x="0" y="1774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3032" y="8067617"/>
            <a:ext cx="2692678" cy="1735939"/>
          </a:xfrm>
          <a:custGeom>
            <a:avLst/>
            <a:gdLst/>
            <a:ahLst/>
            <a:cxnLst/>
            <a:rect r="r" b="b" t="t" l="l"/>
            <a:pathLst>
              <a:path h="1735939" w="2692678">
                <a:moveTo>
                  <a:pt x="0" y="0"/>
                </a:moveTo>
                <a:lnTo>
                  <a:pt x="2692678" y="0"/>
                </a:lnTo>
                <a:lnTo>
                  <a:pt x="2692678" y="1735939"/>
                </a:lnTo>
                <a:lnTo>
                  <a:pt x="0" y="1735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95710" y="8067617"/>
            <a:ext cx="2762304" cy="1757830"/>
          </a:xfrm>
          <a:custGeom>
            <a:avLst/>
            <a:gdLst/>
            <a:ahLst/>
            <a:cxnLst/>
            <a:rect r="r" b="b" t="t" l="l"/>
            <a:pathLst>
              <a:path h="1757830" w="2762304">
                <a:moveTo>
                  <a:pt x="0" y="0"/>
                </a:moveTo>
                <a:lnTo>
                  <a:pt x="2762304" y="0"/>
                </a:lnTo>
                <a:lnTo>
                  <a:pt x="2762304" y="1757830"/>
                </a:lnTo>
                <a:lnTo>
                  <a:pt x="0" y="1757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8014" y="8067617"/>
            <a:ext cx="2612240" cy="1707648"/>
          </a:xfrm>
          <a:custGeom>
            <a:avLst/>
            <a:gdLst/>
            <a:ahLst/>
            <a:cxnLst/>
            <a:rect r="r" b="b" t="t" l="l"/>
            <a:pathLst>
              <a:path h="1707648" w="2612240">
                <a:moveTo>
                  <a:pt x="0" y="0"/>
                </a:moveTo>
                <a:lnTo>
                  <a:pt x="2612240" y="0"/>
                </a:lnTo>
                <a:lnTo>
                  <a:pt x="2612240" y="1707648"/>
                </a:lnTo>
                <a:lnTo>
                  <a:pt x="0" y="1707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13020" y="577202"/>
            <a:ext cx="10209151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Experimental Setup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839" y="2085749"/>
            <a:ext cx="968912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was tested in real-world environments to assess its accuracy and adaptability under different conditions: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031" y="4244473"/>
            <a:ext cx="67263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Bright Environment: Capturing facial features clearly in high-exposure conditions.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Low-Light Conditions: Evaluating system robustness in poorly lit environments.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Dim-Light Scenarios: Testing adaptability under minimal artificial lighting.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8839" y="3415798"/>
            <a:ext cx="408359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Lighting Variations: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51738" y="3187198"/>
            <a:ext cx="65013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Distance-Based, Facial Orientation &amp; Angle Variations: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368298"/>
            <a:ext cx="8115300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Close-range recognition: Ensuring detailed feature extraction.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Medium-range testing: Assessing detection efficiency at an intermediate distance.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Frontal recognition: Ideal conditions for face identification.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Side angles and narrow perspectives: Evaluating system performance with partially visible faces.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915" y="7235798"/>
            <a:ext cx="5580608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Face Recognitions in a different lighting Environments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8314" y="7537408"/>
            <a:ext cx="5286673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Face Recognitions at different Distances and angles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89624" y="377983"/>
            <a:ext cx="9916554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Model Training &amp; Adaptation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3031" y="3376195"/>
            <a:ext cx="8108707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was trained using DeepFace with a dataset of multiple face images under varying conditions.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Preprocessing steps included: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Grayscale conversion for reducing computation complexity.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Histogram equalization to enhance contrast in low-light images.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augmentation techniques to improve generalization.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model was trained on a Raspberry Pi with optimized settings to balance accuracy and computational efficiency.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Evaluation metrics such as precision, recall, and F1-score were used to measure model performance.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836" y="2230012"/>
            <a:ext cx="790274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Training Methodology for Facial Recognition Accuracy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43626" y="2230012"/>
            <a:ext cx="65013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Adaptive Learning Mechanism for Known &amp; Unknown Faces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4395" y="3553987"/>
            <a:ext cx="8115300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Incremental learning approach: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When a known user’s facial features change (e.g., due to lighting variations, aging, or angle differences), the system updates the stored facial embeddings.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Unknown faces are flagged and can be authorized in real-time by an administrator.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adaptive learning mechanism improves system reliability by dynamically adjusting the model over time.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9759" y="7692887"/>
            <a:ext cx="3876378" cy="2500264"/>
          </a:xfrm>
          <a:custGeom>
            <a:avLst/>
            <a:gdLst/>
            <a:ahLst/>
            <a:cxnLst/>
            <a:rect r="r" b="b" t="t" l="l"/>
            <a:pathLst>
              <a:path h="2500264" w="3876378">
                <a:moveTo>
                  <a:pt x="0" y="0"/>
                </a:moveTo>
                <a:lnTo>
                  <a:pt x="3876378" y="0"/>
                </a:lnTo>
                <a:lnTo>
                  <a:pt x="3876378" y="2500264"/>
                </a:lnTo>
                <a:lnTo>
                  <a:pt x="0" y="2500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37896" y="8943019"/>
            <a:ext cx="4184968" cy="1085099"/>
          </a:xfrm>
          <a:custGeom>
            <a:avLst/>
            <a:gdLst/>
            <a:ahLst/>
            <a:cxnLst/>
            <a:rect r="r" b="b" t="t" l="l"/>
            <a:pathLst>
              <a:path h="1085099" w="4184968">
                <a:moveTo>
                  <a:pt x="0" y="0"/>
                </a:moveTo>
                <a:lnTo>
                  <a:pt x="4184968" y="0"/>
                </a:lnTo>
                <a:lnTo>
                  <a:pt x="4184968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66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7712" y="139858"/>
            <a:ext cx="10209151" cy="223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Real-Time Notifications &amp; Security Alerts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930" y="2263273"/>
            <a:ext cx="502324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Overview of Notification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31594" y="7227036"/>
            <a:ext cx="3252490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Notification for Authorized 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6594" y="8584259"/>
            <a:ext cx="3409206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Notification for Detected Emotion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149" y="2787148"/>
            <a:ext cx="749913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 notification system provides real-time feedback to users about access events.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supports textual and audible alerts, ensuring users stay informed about: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Recognized faces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Unknown face detection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Emotion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etection results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ented using a socket-based client-server model, operating efficiently without requiring additional hardware or mobile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5608" y="2291848"/>
            <a:ext cx="9778304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Triggering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tifications: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Events such as recognized faces, unknown face detections, and emotion detection activate the notification system.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Messages include details like recognized user names or detected emotions.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Client-Side Communication (Raspberry Pi):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Raspberry Pi establishes a TCP socket connection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with the server (laptop) and sends messages.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Server-Side 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Processing (Laptop):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server log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 messages in the terminal and provides audible alerts using TTS (Text-to-Speech).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Feedback: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Users receive real-time access updates and security alerts, prompting action when necessary.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9403" y="2227414"/>
            <a:ext cx="4690639" cy="3148591"/>
          </a:xfrm>
          <a:custGeom>
            <a:avLst/>
            <a:gdLst/>
            <a:ahLst/>
            <a:cxnLst/>
            <a:rect r="r" b="b" t="t" l="l"/>
            <a:pathLst>
              <a:path h="3148591" w="4690639">
                <a:moveTo>
                  <a:pt x="0" y="0"/>
                </a:moveTo>
                <a:lnTo>
                  <a:pt x="4690638" y="0"/>
                </a:lnTo>
                <a:lnTo>
                  <a:pt x="4690638" y="3148592"/>
                </a:lnTo>
                <a:lnTo>
                  <a:pt x="0" y="314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8523" y="5969929"/>
            <a:ext cx="4521518" cy="521947"/>
          </a:xfrm>
          <a:custGeom>
            <a:avLst/>
            <a:gdLst/>
            <a:ahLst/>
            <a:cxnLst/>
            <a:rect r="r" b="b" t="t" l="l"/>
            <a:pathLst>
              <a:path h="521947" w="4521518">
                <a:moveTo>
                  <a:pt x="0" y="0"/>
                </a:moveTo>
                <a:lnTo>
                  <a:pt x="4521518" y="0"/>
                </a:lnTo>
                <a:lnTo>
                  <a:pt x="4521518" y="521947"/>
                </a:lnTo>
                <a:lnTo>
                  <a:pt x="0" y="52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6553" y="7237624"/>
            <a:ext cx="4753488" cy="2852093"/>
          </a:xfrm>
          <a:custGeom>
            <a:avLst/>
            <a:gdLst/>
            <a:ahLst/>
            <a:cxnLst/>
            <a:rect r="r" b="b" t="t" l="l"/>
            <a:pathLst>
              <a:path h="2852093" w="4753488">
                <a:moveTo>
                  <a:pt x="0" y="0"/>
                </a:moveTo>
                <a:lnTo>
                  <a:pt x="4753488" y="0"/>
                </a:lnTo>
                <a:lnTo>
                  <a:pt x="4753488" y="2852093"/>
                </a:lnTo>
                <a:lnTo>
                  <a:pt x="0" y="285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67712" y="139858"/>
            <a:ext cx="7668181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Adding Unknown Faces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17304" y="1771217"/>
            <a:ext cx="3070027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Detection of an Unknown 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85" y="1780742"/>
            <a:ext cx="11626281" cy="78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Prompting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Unknown Faces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When an unrecognized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face is detected, a real-time prompt appears on the Raspberry Pi terminal, requesting the user’s input: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Press ‘a’: Authorize and add the detected face to the dataset.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Press ‘q’: Ignore and quit the operation.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the user authorizes the face, the 128-dimensional facial encoding is stored along with the provided name.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Storing New Face Encodings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Once a face is added, the dataset dynamically updates with the new face encoding.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new user is recognized in subsequent interactions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without requiring a system restart or retraining.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en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sures efficiency and maintains system robustness.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Recognizing Newly Added Faces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After addition, the system immediately incorporates the updated encoding into the recognition pipeline.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 detections display the user’s name and emotional state in real-time.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adaptive learning feature enables the system to evolve dynamically without manual intervention.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73764" y="5532012"/>
            <a:ext cx="3719066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Authorizing a New Face in Real 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8146" y="6763824"/>
            <a:ext cx="5213152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Successful Recognition of a Newly Authorized User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9259" y="6166997"/>
            <a:ext cx="4826522" cy="3463030"/>
          </a:xfrm>
          <a:custGeom>
            <a:avLst/>
            <a:gdLst/>
            <a:ahLst/>
            <a:cxnLst/>
            <a:rect r="r" b="b" t="t" l="l"/>
            <a:pathLst>
              <a:path h="3463030" w="4826522">
                <a:moveTo>
                  <a:pt x="0" y="0"/>
                </a:moveTo>
                <a:lnTo>
                  <a:pt x="4826522" y="0"/>
                </a:lnTo>
                <a:lnTo>
                  <a:pt x="4826522" y="3463029"/>
                </a:lnTo>
                <a:lnTo>
                  <a:pt x="0" y="3463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26359" y="6166997"/>
            <a:ext cx="5393565" cy="3404688"/>
          </a:xfrm>
          <a:custGeom>
            <a:avLst/>
            <a:gdLst/>
            <a:ahLst/>
            <a:cxnLst/>
            <a:rect r="r" b="b" t="t" l="l"/>
            <a:pathLst>
              <a:path h="3404688" w="5393565">
                <a:moveTo>
                  <a:pt x="0" y="0"/>
                </a:moveTo>
                <a:lnTo>
                  <a:pt x="5393565" y="0"/>
                </a:lnTo>
                <a:lnTo>
                  <a:pt x="5393565" y="3404688"/>
                </a:lnTo>
                <a:lnTo>
                  <a:pt x="0" y="340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7712" y="139858"/>
            <a:ext cx="7668181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Emotion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2382" y="5532012"/>
            <a:ext cx="3777704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Real-Time Emotion Detection Display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085" y="2227336"/>
            <a:ext cx="1162628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utilizes DeepFace’s emotion recognition model to analyze facial expressions in real-time.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Detected emotions enhance security monitoring by identifying potential anomalies in user behavior.</a:t>
            </a:r>
          </a:p>
          <a:p>
            <a:pPr algn="l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was evaluated under different facial expressions and user emotions.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6859" y="5532012"/>
            <a:ext cx="3632150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Different Emotion Detection Display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2166" y="7507238"/>
            <a:ext cx="3337592" cy="2569953"/>
          </a:xfrm>
          <a:custGeom>
            <a:avLst/>
            <a:gdLst/>
            <a:ahLst/>
            <a:cxnLst/>
            <a:rect r="r" b="b" t="t" l="l"/>
            <a:pathLst>
              <a:path h="2569953" w="3337592">
                <a:moveTo>
                  <a:pt x="0" y="0"/>
                </a:moveTo>
                <a:lnTo>
                  <a:pt x="3337592" y="0"/>
                </a:lnTo>
                <a:lnTo>
                  <a:pt x="3337592" y="2569952"/>
                </a:lnTo>
                <a:lnTo>
                  <a:pt x="0" y="256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81" t="-10789" r="0" b="-10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0070" y="7507238"/>
            <a:ext cx="3969039" cy="2569953"/>
          </a:xfrm>
          <a:custGeom>
            <a:avLst/>
            <a:gdLst/>
            <a:ahLst/>
            <a:cxnLst/>
            <a:rect r="r" b="b" t="t" l="l"/>
            <a:pathLst>
              <a:path h="2569953" w="3969039">
                <a:moveTo>
                  <a:pt x="0" y="0"/>
                </a:moveTo>
                <a:lnTo>
                  <a:pt x="3969039" y="0"/>
                </a:lnTo>
                <a:lnTo>
                  <a:pt x="3969039" y="2569952"/>
                </a:lnTo>
                <a:lnTo>
                  <a:pt x="0" y="2569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7712" y="139858"/>
            <a:ext cx="10209151" cy="223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Real-Time Face Recognition &amp; Authentication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930" y="2373278"/>
            <a:ext cx="668642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Demonstration of Real-Time Performance with Sample Detections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2287" y="2263273"/>
            <a:ext cx="787194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B6E4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Face Detection Speed and Accuracy in Different Environments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4080" y="7072278"/>
            <a:ext cx="4536281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Face Detection and Recognition in Real Time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8640" y="8584259"/>
            <a:ext cx="4005114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Bar Chart Comparing Processing Times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8584" y="3352758"/>
            <a:ext cx="9439508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ssing speed: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 detection runs at an average speed of 564.43 ms per frame.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Recognition and decision-making complete within 327.63 ms.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in different lighting conditions: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Bright light: 98.5% accuracy.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ow light: 92.8% accuracy.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Medium di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stance: 96.2% accuracy.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Narrow angle: 92.4% accuracy.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 model adapts to various distances and facial orientations using advanced preprocessing techniques.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566" y="3516278"/>
            <a:ext cx="7869305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system operates in real-time, continuously detecting and recognizing faces.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captures video frames from the Raspberry Pi Camera Module, processes them using OpenCV and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epFace, and perform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 recognition instantly.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Live detection samples show how the system identifies known individuals and classifies unknown faces for adaptive learning.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57162" y="-4058662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03574">
            <a:off x="-3009583" y="4548552"/>
            <a:ext cx="8106264" cy="8524787"/>
          </a:xfrm>
          <a:custGeom>
            <a:avLst/>
            <a:gdLst/>
            <a:ahLst/>
            <a:cxnLst/>
            <a:rect r="r" b="b" t="t" l="l"/>
            <a:pathLst>
              <a:path h="8524787" w="8106264">
                <a:moveTo>
                  <a:pt x="0" y="0"/>
                </a:moveTo>
                <a:lnTo>
                  <a:pt x="8106264" y="0"/>
                </a:lnTo>
                <a:lnTo>
                  <a:pt x="8106264" y="8524787"/>
                </a:lnTo>
                <a:lnTo>
                  <a:pt x="0" y="852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1987" r="0" b="-219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06033">
            <a:off x="14234868" y="4995907"/>
            <a:ext cx="8106264" cy="8524787"/>
          </a:xfrm>
          <a:custGeom>
            <a:avLst/>
            <a:gdLst/>
            <a:ahLst/>
            <a:cxnLst/>
            <a:rect r="r" b="b" t="t" l="l"/>
            <a:pathLst>
              <a:path h="8524787" w="8106264">
                <a:moveTo>
                  <a:pt x="0" y="0"/>
                </a:moveTo>
                <a:lnTo>
                  <a:pt x="8106264" y="0"/>
                </a:lnTo>
                <a:lnTo>
                  <a:pt x="8106264" y="8524787"/>
                </a:lnTo>
                <a:lnTo>
                  <a:pt x="0" y="852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1987" r="0" b="-2198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4750" y="66279"/>
            <a:ext cx="3387915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Table Of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4750" y="1399858"/>
            <a:ext cx="8240836" cy="837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 Statement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THIS PROJECT?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Literature Review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Overview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Implementation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 Implementation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Flowchart of System Operation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Experimental Setup &amp; Testing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Training and Adaptation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Real-Time Notifications &amp; Security Alerts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Adding Unknown Faces 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Emotion detection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Real-Time Face Recognition &amp; Authentication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Comparison with Existing Systems</a:t>
            </a:r>
          </a:p>
          <a:p>
            <a:pPr algn="l" marL="517945" indent="-258972" lvl="1">
              <a:lnSpc>
                <a:spcPts val="3358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Discussion of Results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Limittions &amp; </a:t>
            </a: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 Improvements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Conclusion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Demonstration Video</a:t>
            </a:r>
          </a:p>
          <a:p>
            <a:pPr algn="l" marL="517944" indent="-258972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Q&amp;A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2600" y="66279"/>
            <a:ext cx="3866595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1803" y="2382781"/>
            <a:ext cx="6690424" cy="4716749"/>
          </a:xfrm>
          <a:custGeom>
            <a:avLst/>
            <a:gdLst/>
            <a:ahLst/>
            <a:cxnLst/>
            <a:rect r="r" b="b" t="t" l="l"/>
            <a:pathLst>
              <a:path h="4716749" w="6690424">
                <a:moveTo>
                  <a:pt x="0" y="0"/>
                </a:moveTo>
                <a:lnTo>
                  <a:pt x="6690425" y="0"/>
                </a:lnTo>
                <a:lnTo>
                  <a:pt x="6690425" y="4716750"/>
                </a:lnTo>
                <a:lnTo>
                  <a:pt x="0" y="4716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3318" y="293856"/>
            <a:ext cx="11502735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Comparison with Existing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4549" y="7257076"/>
            <a:ext cx="3123009" cy="3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Bar Chart Comparing Accuracy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031" y="1951990"/>
            <a:ext cx="10040101" cy="78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system's performance was benchmarked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against existing face recognition door lock systems in terms of accuracy, speed, adaptability, and real-time performance.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Compared systems include: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 RF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 and PIN-based access systems (lower security, vulnerable to theft).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Basic Haar Cascade face recognition models (faster but less accurate in real-world conditions).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learning-based face recognition m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odels with no adaptive learning (high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 accuracy but lack flexibility for new face registration).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Advantages of Our System: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Higher recognition accuracy (98.5% in bright light, 92.8% in low light).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learning enables continuous improvement in recognition.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Integrated emotion detection provides additional security insights.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Optimized processing for Raspberry Pi, ensuring real-time performance.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8098" y="409905"/>
            <a:ext cx="7406385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Discussion of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345" y="1923415"/>
            <a:ext cx="16749955" cy="842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Key Findings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Recognition Accuracy: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system achieved high accuracy in well-lit conditions (98.5%) but faced minor challenges in low-light settings (92.8%).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Distance variations showed reliable recognition, maintaining accuracy above 96% for medium-range detection.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Processing Time &amp; Real-Time Performance: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 detection: Average of 564.43 ms per frame.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Emotion detectio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n: 327.63 ms processing time.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Notification delay: Less than 200 ms, ensuring near-instant alerts.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Learning &amp; Unknown Face Integration: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successfully added new faces dynamically without requiring model retraining.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Immediate recognition in subsequent interactions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after appr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oval, improving system scalability.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Emotion Detection Insights: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mod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identified emotions with an average accuracy of 91%.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integration of emotion detection enhanced security by flagging suspicious behavior.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otification System Efficiency: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Real-time alerts were successfully delivered via text-to-speech and terminal logs.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Effective logging of all recognition events for security monitoring.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2435" y="409904"/>
            <a:ext cx="11903130" cy="110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8"/>
              </a:lnSpc>
              <a:spcBef>
                <a:spcPct val="0"/>
              </a:spcBef>
            </a:pPr>
            <a:r>
              <a:rPr lang="en-US" b="true" sz="6398" strike="noStrike" u="non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Limitations &amp; Future Improvements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545" y="1978025"/>
            <a:ext cx="7956661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Lim</a:t>
            </a: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itations of the Study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Processing Speed: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Raspberry Pi 3B can handle real-time face recognition but struggles with higher frame rates, impacting performance in high-traffic environments.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Lighting Dependency: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CLAHE prep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rocessing improved low-light performance, but extreme lighting variations (backlighting, overexposure) still pose challenges.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Database Scalability: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Current implementation supports a limited number of stored face encodings, potentially leading to latency issues as the database grows.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twork Dependency: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eal-tim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notifications rely on stable internet connectivity; network disruptions can delay alerts.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978025"/>
            <a:ext cx="8911450" cy="830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Fu</a:t>
            </a: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ture Improvements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Upgrades: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Upgrad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Raspberry Pi Model 4 for improved processing power.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 higher-resolution camera modules to enhance detection accuracy.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tware Enhancements: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 advanced machine learning models for greater accuracy under challenging conditions.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image preprocessing techniques to handle extreme lighting variations.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In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terface Improvements: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</a:t>
            </a: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elop a mobile application to manage authorized faces and real-time monitoring.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Environmental Adaptation: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 infrared (IR) sensors or night-vision cameras for enhanced low-light performance.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59913" y="-7244187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4421624">
            <a:off x="13622333" y="5777762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7875811"/>
                </a:moveTo>
                <a:lnTo>
                  <a:pt x="7273934" y="7875811"/>
                </a:lnTo>
                <a:lnTo>
                  <a:pt x="7273934" y="0"/>
                </a:lnTo>
                <a:lnTo>
                  <a:pt x="0" y="0"/>
                </a:lnTo>
                <a:lnTo>
                  <a:pt x="0" y="78758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9993" r="0" b="-1999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24268" y="1715126"/>
            <a:ext cx="7735032" cy="5327504"/>
            <a:chOff x="0" y="0"/>
            <a:chExt cx="10313376" cy="7103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13416" cy="7103364"/>
            </a:xfrm>
            <a:custGeom>
              <a:avLst/>
              <a:gdLst/>
              <a:ahLst/>
              <a:cxnLst/>
              <a:rect r="r" b="b" t="t" l="l"/>
              <a:pathLst>
                <a:path h="7103364" w="10313416">
                  <a:moveTo>
                    <a:pt x="0" y="0"/>
                  </a:moveTo>
                  <a:lnTo>
                    <a:pt x="10313416" y="0"/>
                  </a:lnTo>
                  <a:lnTo>
                    <a:pt x="10313416" y="7103364"/>
                  </a:lnTo>
                  <a:lnTo>
                    <a:pt x="0" y="7103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0238" y="2902550"/>
            <a:ext cx="494792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801" y="4226478"/>
            <a:ext cx="8363453" cy="524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project successfully implemented a real-time face recognition door lock system with adaptive learning and emotion detection, enhancing security and usability. The system achieved high accuracy (98.5% in bright light, 92.8% in low light) and provided instant notifications for real-time monitoring, making it ideal for smart homes and enterprise access control.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 improvements will focus on multi-factor authentication (voice/fingerprint recognition), cloud-based scalability, and real-time analytics for better adaptability. These enhancements will strengthen security and expand real-world applications, making the system more advanced and versatile.</a:t>
            </a:r>
          </a:p>
          <a:p>
            <a:pPr algn="l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94373">
            <a:off x="-2002877" y="4965986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0"/>
                </a:moveTo>
                <a:lnTo>
                  <a:pt x="7273934" y="0"/>
                </a:lnTo>
                <a:lnTo>
                  <a:pt x="7273934" y="7875811"/>
                </a:lnTo>
                <a:lnTo>
                  <a:pt x="0" y="7875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993" r="0" b="-19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703648" y="-3854408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0"/>
                </a:moveTo>
                <a:lnTo>
                  <a:pt x="7273934" y="0"/>
                </a:lnTo>
                <a:lnTo>
                  <a:pt x="7273934" y="7875811"/>
                </a:lnTo>
                <a:lnTo>
                  <a:pt x="0" y="7875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993" r="0" b="-1999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80301" y="5267782"/>
            <a:ext cx="6510762" cy="4370349"/>
            <a:chOff x="0" y="0"/>
            <a:chExt cx="8681016" cy="58271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80958" cy="5827141"/>
            </a:xfrm>
            <a:custGeom>
              <a:avLst/>
              <a:gdLst/>
              <a:ahLst/>
              <a:cxnLst/>
              <a:rect r="r" b="b" t="t" l="l"/>
              <a:pathLst>
                <a:path h="5827141" w="8680958">
                  <a:moveTo>
                    <a:pt x="0" y="0"/>
                  </a:moveTo>
                  <a:lnTo>
                    <a:pt x="8680958" y="0"/>
                  </a:lnTo>
                  <a:lnTo>
                    <a:pt x="8680958" y="5827141"/>
                  </a:lnTo>
                  <a:lnTo>
                    <a:pt x="0" y="5827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" r="0" b="-4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72161" y="478425"/>
            <a:ext cx="383737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Video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8446" y="478425"/>
            <a:ext cx="5024137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Demonstration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87231"/>
            <a:ext cx="1324987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watch the demonstration video showcasing the simulation.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193642" y="2885691"/>
            <a:ext cx="8465803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b="true" sz="3999" u="sng">
                <a:solidFill>
                  <a:srgbClr val="0000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  <a:hlinkClick r:id="rId5" tooltip="https://www.youtube.com/shorts/EySRFpsQiWQ"/>
              </a:rPr>
              <a:t>Video Link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0696" y="-7507212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927556" y="5143500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64" r="0" b="-234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4875" y="3603315"/>
            <a:ext cx="8901777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Q &amp; 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516073" y="4779496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64" r="0" b="-234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3949" y="-5270406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39400">
            <a:off x="-1762033" y="7748518"/>
            <a:ext cx="7315200" cy="3621024"/>
          </a:xfrm>
          <a:custGeom>
            <a:avLst/>
            <a:gdLst/>
            <a:ahLst/>
            <a:cxnLst/>
            <a:rect r="r" b="b" t="t" l="l"/>
            <a:pathLst>
              <a:path h="3621024" w="7315200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0" r="0" b="-11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5988" y="4445483"/>
            <a:ext cx="3501009" cy="8229600"/>
            <a:chOff x="0" y="0"/>
            <a:chExt cx="4668012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801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4668012">
                  <a:moveTo>
                    <a:pt x="0" y="0"/>
                  </a:moveTo>
                  <a:lnTo>
                    <a:pt x="4668012" y="0"/>
                  </a:lnTo>
                  <a:lnTo>
                    <a:pt x="466801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" t="0" r="-2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40183" y="1778976"/>
            <a:ext cx="4084047" cy="19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9"/>
              </a:lnSpc>
            </a:pPr>
            <a:r>
              <a:rPr lang="en-US" sz="10299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0183" y="3094908"/>
            <a:ext cx="4084047" cy="19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9"/>
              </a:lnSpc>
            </a:pPr>
            <a:r>
              <a:rPr lang="en-US" sz="10299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927556" y="5143500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64" r="0" b="-234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684" y="1655078"/>
            <a:ext cx="7309714" cy="6976845"/>
            <a:chOff x="0" y="0"/>
            <a:chExt cx="9746286" cy="9302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46234" cy="9302497"/>
            </a:xfrm>
            <a:custGeom>
              <a:avLst/>
              <a:gdLst/>
              <a:ahLst/>
              <a:cxnLst/>
              <a:rect r="r" b="b" t="t" l="l"/>
              <a:pathLst>
                <a:path h="9302497" w="9746234">
                  <a:moveTo>
                    <a:pt x="4873117" y="7493"/>
                  </a:moveTo>
                  <a:cubicBezTo>
                    <a:pt x="3209163" y="0"/>
                    <a:pt x="1668272" y="883412"/>
                    <a:pt x="834136" y="2323338"/>
                  </a:cubicBezTo>
                  <a:cubicBezTo>
                    <a:pt x="0" y="3763264"/>
                    <a:pt x="0" y="5539232"/>
                    <a:pt x="834136" y="6979158"/>
                  </a:cubicBezTo>
                  <a:cubicBezTo>
                    <a:pt x="1668272" y="8419084"/>
                    <a:pt x="3209163" y="9302496"/>
                    <a:pt x="4873117" y="9295003"/>
                  </a:cubicBezTo>
                  <a:cubicBezTo>
                    <a:pt x="6537071" y="9302497"/>
                    <a:pt x="8077962" y="8418957"/>
                    <a:pt x="8912098" y="6979158"/>
                  </a:cubicBezTo>
                  <a:cubicBezTo>
                    <a:pt x="9746234" y="5539359"/>
                    <a:pt x="9746234" y="3763137"/>
                    <a:pt x="8912098" y="2323338"/>
                  </a:cubicBezTo>
                  <a:cubicBezTo>
                    <a:pt x="8077962" y="883539"/>
                    <a:pt x="6537198" y="0"/>
                    <a:pt x="4873117" y="7493"/>
                  </a:cubicBezTo>
                  <a:close/>
                </a:path>
              </a:pathLst>
            </a:custGeom>
            <a:solidFill>
              <a:srgbClr val="2B699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40587" y="2116945"/>
            <a:ext cx="6341908" cy="6053111"/>
            <a:chOff x="0" y="0"/>
            <a:chExt cx="8455877" cy="8070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5914" cy="8070850"/>
            </a:xfrm>
            <a:custGeom>
              <a:avLst/>
              <a:gdLst/>
              <a:ahLst/>
              <a:cxnLst/>
              <a:rect r="r" b="b" t="t" l="l"/>
              <a:pathLst>
                <a:path h="8070850" w="8455914">
                  <a:moveTo>
                    <a:pt x="4227957" y="6477"/>
                  </a:moveTo>
                  <a:cubicBezTo>
                    <a:pt x="2784221" y="0"/>
                    <a:pt x="1447419" y="766445"/>
                    <a:pt x="723773" y="2015744"/>
                  </a:cubicBezTo>
                  <a:cubicBezTo>
                    <a:pt x="127" y="3265043"/>
                    <a:pt x="0" y="4805934"/>
                    <a:pt x="723773" y="6055106"/>
                  </a:cubicBezTo>
                  <a:cubicBezTo>
                    <a:pt x="1447546" y="7304278"/>
                    <a:pt x="2784221" y="8070850"/>
                    <a:pt x="4227957" y="8064373"/>
                  </a:cubicBezTo>
                  <a:cubicBezTo>
                    <a:pt x="5671693" y="8070850"/>
                    <a:pt x="7008495" y="7304278"/>
                    <a:pt x="7732141" y="6055106"/>
                  </a:cubicBezTo>
                  <a:cubicBezTo>
                    <a:pt x="8455788" y="4805934"/>
                    <a:pt x="8455914" y="3264916"/>
                    <a:pt x="7732141" y="2015744"/>
                  </a:cubicBezTo>
                  <a:cubicBezTo>
                    <a:pt x="7008368" y="766572"/>
                    <a:pt x="5671693" y="0"/>
                    <a:pt x="4227957" y="6477"/>
                  </a:cubicBezTo>
                  <a:close/>
                </a:path>
              </a:pathLst>
            </a:custGeom>
            <a:blipFill>
              <a:blip r:embed="rId4"/>
              <a:stretch>
                <a:fillRect l="-24786" t="-79" r="-24785" b="-7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03574">
            <a:off x="-3229007" y="4942016"/>
            <a:ext cx="8106264" cy="8524787"/>
          </a:xfrm>
          <a:custGeom>
            <a:avLst/>
            <a:gdLst/>
            <a:ahLst/>
            <a:cxnLst/>
            <a:rect r="r" b="b" t="t" l="l"/>
            <a:pathLst>
              <a:path h="8524787" w="8106264">
                <a:moveTo>
                  <a:pt x="0" y="0"/>
                </a:moveTo>
                <a:lnTo>
                  <a:pt x="8106264" y="0"/>
                </a:lnTo>
                <a:lnTo>
                  <a:pt x="8106264" y="8524787"/>
                </a:lnTo>
                <a:lnTo>
                  <a:pt x="0" y="852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1987" r="0" b="-219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639383">
            <a:off x="-2623104" y="-3403514"/>
            <a:ext cx="8106264" cy="6807027"/>
          </a:xfrm>
          <a:custGeom>
            <a:avLst/>
            <a:gdLst/>
            <a:ahLst/>
            <a:cxnLst/>
            <a:rect r="r" b="b" t="t" l="l"/>
            <a:pathLst>
              <a:path h="6807027" w="8106264">
                <a:moveTo>
                  <a:pt x="0" y="0"/>
                </a:moveTo>
                <a:lnTo>
                  <a:pt x="8106264" y="0"/>
                </a:lnTo>
                <a:lnTo>
                  <a:pt x="8106264" y="6807027"/>
                </a:lnTo>
                <a:lnTo>
                  <a:pt x="0" y="6807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0153" r="0" b="-4015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95563" y="1393959"/>
            <a:ext cx="494792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9821" y="2657400"/>
            <a:ext cx="9205875" cy="677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124" indent="-280562" lvl="1">
              <a:lnSpc>
                <a:spcPts val="3898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Security plays a vital role in protecting both residential and commercial properties.</a:t>
            </a:r>
          </a:p>
          <a:p>
            <a:pPr algn="l">
              <a:lnSpc>
                <a:spcPts val="3898"/>
              </a:lnSpc>
            </a:pPr>
          </a:p>
          <a:p>
            <a:pPr algn="l" marL="561124" indent="-280562" lvl="1">
              <a:lnSpc>
                <a:spcPts val="3898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 locks present several vulnerabilities: keys can be lost, duplicated, or stolen, and PIN codes can be guessed or hacked.</a:t>
            </a:r>
          </a:p>
          <a:p>
            <a:pPr algn="l">
              <a:lnSpc>
                <a:spcPts val="3898"/>
              </a:lnSpc>
            </a:pPr>
          </a:p>
          <a:p>
            <a:pPr algn="l" marL="561124" indent="-280562" lvl="1">
              <a:lnSpc>
                <a:spcPts val="3898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Facial recognition technology is a modern solution that eliminates these security risks by utilizing biometric authentication.</a:t>
            </a:r>
          </a:p>
          <a:p>
            <a:pPr algn="l">
              <a:lnSpc>
                <a:spcPts val="3898"/>
              </a:lnSpc>
            </a:pPr>
          </a:p>
          <a:p>
            <a:pPr algn="l" marL="561124" indent="-280562" lvl="1">
              <a:lnSpc>
                <a:spcPts val="3898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project aims to develop an affordable and scalable Raspberry Pi-based face recognition door lock system that enhances security, provides real-time notifications, and adapts to environmental conditions.</a:t>
            </a:r>
          </a:p>
          <a:p>
            <a:pPr algn="l">
              <a:lnSpc>
                <a:spcPts val="38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8225" y="832090"/>
            <a:ext cx="6884487" cy="4311410"/>
          </a:xfrm>
          <a:custGeom>
            <a:avLst/>
            <a:gdLst/>
            <a:ahLst/>
            <a:cxnLst/>
            <a:rect r="r" b="b" t="t" l="l"/>
            <a:pathLst>
              <a:path h="4311410" w="6884487">
                <a:moveTo>
                  <a:pt x="0" y="0"/>
                </a:moveTo>
                <a:lnTo>
                  <a:pt x="6884487" y="0"/>
                </a:lnTo>
                <a:lnTo>
                  <a:pt x="6884487" y="4311410"/>
                </a:lnTo>
                <a:lnTo>
                  <a:pt x="0" y="4311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" t="0" r="-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59913" y="-7244187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4421624">
            <a:off x="13622333" y="5777762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7875811"/>
                </a:moveTo>
                <a:lnTo>
                  <a:pt x="7273934" y="7875811"/>
                </a:lnTo>
                <a:lnTo>
                  <a:pt x="7273934" y="0"/>
                </a:lnTo>
                <a:lnTo>
                  <a:pt x="0" y="0"/>
                </a:lnTo>
                <a:lnTo>
                  <a:pt x="0" y="78758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9993" r="0" b="-1999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33551" y="1028587"/>
            <a:ext cx="6573835" cy="3548484"/>
            <a:chOff x="0" y="0"/>
            <a:chExt cx="12771736" cy="68940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71755" cy="6894068"/>
            </a:xfrm>
            <a:custGeom>
              <a:avLst/>
              <a:gdLst/>
              <a:ahLst/>
              <a:cxnLst/>
              <a:rect r="r" b="b" t="t" l="l"/>
              <a:pathLst>
                <a:path h="6894068" w="12771755">
                  <a:moveTo>
                    <a:pt x="0" y="0"/>
                  </a:moveTo>
                  <a:lnTo>
                    <a:pt x="12771755" y="0"/>
                  </a:lnTo>
                  <a:lnTo>
                    <a:pt x="12771755" y="6894068"/>
                  </a:lnTo>
                  <a:lnTo>
                    <a:pt x="0" y="689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052" t="0" r="-405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0238" y="3953510"/>
            <a:ext cx="494792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238" y="3030559"/>
            <a:ext cx="347559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110" y="5153025"/>
            <a:ext cx="12154060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 key-based locking mechanisms have significant security flaws: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Lost or stolen keys allow unauthorized access.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Locks can be picked, and keys can be duplicated.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PIN-based access codes are susceptible to brute force attacks or hacking.</a:t>
            </a:r>
          </a:p>
          <a:p>
            <a:pPr algn="l">
              <a:lnSpc>
                <a:spcPts val="3749"/>
              </a:lnSpc>
            </a:pP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Existing biometric authentication systems tend to be expensive and require specialized hardware, making them inaccessible for small-scale users.</a:t>
            </a:r>
          </a:p>
          <a:p>
            <a:pPr algn="l">
              <a:lnSpc>
                <a:spcPts val="3749"/>
              </a:lnSpc>
            </a:pP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There is a need for a low-cost, efficient, and adaptive security solution that eliminates these vulnerabilities and ensures reliable access control.</a:t>
            </a:r>
          </a:p>
          <a:p>
            <a:pPr algn="l">
              <a:lnSpc>
                <a:spcPts val="374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0696" y="-7507212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927556" y="5143500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64" r="0" b="-2346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15674" y="377302"/>
            <a:ext cx="6350387" cy="3492713"/>
            <a:chOff x="0" y="0"/>
            <a:chExt cx="11554419" cy="6354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54460" cy="6354953"/>
            </a:xfrm>
            <a:custGeom>
              <a:avLst/>
              <a:gdLst/>
              <a:ahLst/>
              <a:cxnLst/>
              <a:rect r="r" b="b" t="t" l="l"/>
              <a:pathLst>
                <a:path h="6354953" w="11554460">
                  <a:moveTo>
                    <a:pt x="0" y="0"/>
                  </a:moveTo>
                  <a:lnTo>
                    <a:pt x="11554460" y="0"/>
                  </a:lnTo>
                  <a:lnTo>
                    <a:pt x="11554460" y="6354953"/>
                  </a:lnTo>
                  <a:lnTo>
                    <a:pt x="0" y="635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" t="0" r="-5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4875" y="3603315"/>
            <a:ext cx="570487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THIS PROJECT?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4875" y="2632400"/>
            <a:ext cx="164898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WHY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875" y="4783780"/>
            <a:ext cx="4951913" cy="50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Motivations:</a:t>
            </a:r>
          </a:p>
          <a:p>
            <a:pPr algn="l" marL="525781" indent="-175260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Enhance security by reducing vulnerabilities associated with traditional locks.</a:t>
            </a:r>
          </a:p>
          <a:p>
            <a:pPr algn="l" marL="525781" indent="-175260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efficiency in access control systems.</a:t>
            </a:r>
          </a:p>
          <a:p>
            <a:pPr algn="l" marL="525781" indent="-175260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Increase user-friendliness by eliminating the need for physical keys.</a:t>
            </a:r>
          </a:p>
          <a:p>
            <a:pPr algn="l" marL="525781" indent="-175260" lvl="2">
              <a:lnSpc>
                <a:spcPts val="345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Leverage advancements in AI and machine learning for better security solutions.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5465" y="3873986"/>
            <a:ext cx="9783117" cy="767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2499" b="true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Objectives: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 a real-time facial recognition door lock system that utilizes Raspberry Pi and OpenCV for authentication.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Enhance security and efficiency by eliminating the need for physical keys or PINs.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Ensure high recognition accuracy in varying lighting and environmental conditions.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 adaptive learning capabilities, allowing the system to update its database dynamically.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Enable real-time notifications for user authentication logs, including alerts for unauthorized access attempts.</a:t>
            </a:r>
          </a:p>
          <a:p>
            <a:pPr algn="l" marL="571271" indent="-190424" lvl="2">
              <a:lnSpc>
                <a:spcPts val="4448"/>
              </a:lnSpc>
              <a:buFont typeface="Arial"/>
              <a:buChar char="⚬"/>
            </a:pPr>
          </a:p>
          <a:p>
            <a:pPr algn="l" marL="571378" indent="-190459" lvl="2">
              <a:lnSpc>
                <a:spcPts val="3749"/>
              </a:lnSpc>
              <a:buFont typeface="Arial"/>
              <a:buChar char="⚬"/>
            </a:pPr>
          </a:p>
          <a:p>
            <a:pPr algn="l" marL="571378" indent="-190459" lvl="2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0696" y="-7507212"/>
            <a:ext cx="10696161" cy="10174724"/>
          </a:xfrm>
          <a:custGeom>
            <a:avLst/>
            <a:gdLst/>
            <a:ahLst/>
            <a:cxnLst/>
            <a:rect r="r" b="b" t="t" l="l"/>
            <a:pathLst>
              <a:path h="10174724" w="10696161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943382" y="5444199"/>
            <a:ext cx="24228392" cy="8121818"/>
          </a:xfrm>
          <a:custGeom>
            <a:avLst/>
            <a:gdLst/>
            <a:ahLst/>
            <a:cxnLst/>
            <a:rect r="r" b="b" t="t" l="l"/>
            <a:pathLst>
              <a:path h="8121818" w="24228392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64" r="0" b="-234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32394" y="762000"/>
            <a:ext cx="570487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8350" y="762000"/>
            <a:ext cx="3374044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Literature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86342"/>
            <a:ext cx="8605880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91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of Previous Research on Facial Recognition: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Facial recognition technology has evolved from basic feature-based methods to deep learning models.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 methods like Eigenfaces and Fisherfaces were used in early systems but struggled with lighting and pose variations.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Modern approaches use machine learning and deep learning, improving accuracy and adaptability.</a:t>
            </a:r>
          </a:p>
          <a:p>
            <a:pPr algn="l">
              <a:lnSpc>
                <a:spcPts val="391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91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Researchers have explored various face detection techniques: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Haar Cascade classifiers: Lightweight and real-time but with high false-positive rates.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Histogram of Oriented Gradients (HOG) + SVM: More robust but sensitive to lighting changes.</a:t>
            </a:r>
          </a:p>
          <a:p>
            <a:pPr algn="l" marL="993141" indent="-331047" lvl="2">
              <a:lnSpc>
                <a:spcPts val="3910"/>
              </a:lnSpc>
              <a:spcBef>
                <a:spcPct val="0"/>
              </a:spcBef>
              <a:buFont typeface="Arial"/>
              <a:buChar char="⚬"/>
            </a:pPr>
            <a:r>
              <a:rPr lang="en-US" sz="2300" strike="noStrike" u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Convolutional Neural Networks (CNNs): High accuracy but requires significant processing power.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61924" y="2972092"/>
            <a:ext cx="5690302" cy="691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Existi</a:t>
            </a: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 Research Challenges:</a:t>
            </a:r>
          </a:p>
          <a:p>
            <a:pPr algn="l" marL="993141" indent="-331047" lvl="2">
              <a:lnSpc>
                <a:spcPts val="391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dependency on lighting conditions.</a:t>
            </a:r>
          </a:p>
          <a:p>
            <a:pPr algn="l" marL="993141" indent="-331047" lvl="2">
              <a:lnSpc>
                <a:spcPts val="391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limitations due to low processing power on embedded devices.</a:t>
            </a:r>
          </a:p>
          <a:p>
            <a:pPr algn="l" marL="993141" indent="-331047" lvl="2">
              <a:lnSpc>
                <a:spcPts val="391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Adaptive learning methods are not commonly integrated into face recognition systems.</a:t>
            </a:r>
          </a:p>
          <a:p>
            <a:pPr algn="l">
              <a:lnSpc>
                <a:spcPts val="3910"/>
              </a:lnSpc>
            </a:pPr>
          </a:p>
          <a:p>
            <a:pPr algn="l" marL="496571" indent="-248285" lvl="1">
              <a:lnSpc>
                <a:spcPts val="391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Approach:</a:t>
            </a:r>
          </a:p>
          <a:p>
            <a:pPr algn="l" marL="993141" indent="-331047" lvl="2">
              <a:lnSpc>
                <a:spcPts val="391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Implementing real-time adaptive learning.</a:t>
            </a:r>
          </a:p>
          <a:p>
            <a:pPr algn="l" marL="993140" indent="-331047" lvl="2">
              <a:lnSpc>
                <a:spcPts val="391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Improving recognition under varying environmental conditions.</a:t>
            </a:r>
          </a:p>
          <a:p>
            <a:pPr algn="l">
              <a:lnSpc>
                <a:spcPts val="391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6550" y="1146057"/>
            <a:ext cx="3882045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SUMMARY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1359404" y="-3803353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0"/>
                </a:moveTo>
                <a:lnTo>
                  <a:pt x="7273934" y="0"/>
                </a:lnTo>
                <a:lnTo>
                  <a:pt x="7273934" y="7875811"/>
                </a:lnTo>
                <a:lnTo>
                  <a:pt x="0" y="7875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993" r="0" b="-199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-258322" y="-3803353"/>
            <a:ext cx="7273934" cy="7875811"/>
          </a:xfrm>
          <a:custGeom>
            <a:avLst/>
            <a:gdLst/>
            <a:ahLst/>
            <a:cxnLst/>
            <a:rect r="r" b="b" t="t" l="l"/>
            <a:pathLst>
              <a:path h="7875811" w="7273934">
                <a:moveTo>
                  <a:pt x="0" y="7875811"/>
                </a:moveTo>
                <a:lnTo>
                  <a:pt x="7273934" y="7875811"/>
                </a:lnTo>
                <a:lnTo>
                  <a:pt x="7273934" y="0"/>
                </a:lnTo>
                <a:lnTo>
                  <a:pt x="0" y="0"/>
                </a:lnTo>
                <a:lnTo>
                  <a:pt x="0" y="78758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993" r="0" b="-19993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76973" y="2563818"/>
          <a:ext cx="13754100" cy="7391400"/>
        </p:xfrm>
        <a:graphic>
          <a:graphicData uri="http://schemas.openxmlformats.org/drawingml/2006/table">
            <a:tbl>
              <a:tblPr/>
              <a:tblGrid>
                <a:gridCol w="3904675"/>
                <a:gridCol w="2513786"/>
                <a:gridCol w="2778071"/>
                <a:gridCol w="4557568"/>
              </a:tblGrid>
              <a:tr h="10407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Paper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Techniques/Algorithms Used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Key Findings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Challenges/Limitations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23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Face Recognition Method In Machine Learning (ML) For Enhancing Security In Smart Home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CNN, CNN Mobilenet, CNN Alexnet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High accuracy in recognizing faces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Data preparation, computational complexity, privacy concerns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Raspberry Pi-Powered Door Lock with Facial Recognition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OpenCV, Haar Cascade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Effective for secure access control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Processing power and time for training, importance of reliable internet connectivity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Face Recognition Door Lock System Using Raspberry PI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Haar Cascade Classifier, OpenCV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Accurate face detection, cost-effective solution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Real-time processing limitations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34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Home Security System Based On Facial Recognition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HOG algorithm, IoT, GSM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High precision and efficiency, remote access control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Privacy concerns, user acceptance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Face Recognition Door Lock System Using Raspberry Pi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PCA, OpenCV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Cost-effective, low power consumption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Integration with existing security infrastructure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83567" y="1707119"/>
            <a:ext cx="16230600" cy="6859170"/>
          </a:xfrm>
          <a:custGeom>
            <a:avLst/>
            <a:gdLst/>
            <a:ahLst/>
            <a:cxnLst/>
            <a:rect r="r" b="b" t="t" l="l"/>
            <a:pathLst>
              <a:path h="6859170" w="16230600">
                <a:moveTo>
                  <a:pt x="0" y="0"/>
                </a:moveTo>
                <a:lnTo>
                  <a:pt x="16230600" y="0"/>
                </a:lnTo>
                <a:lnTo>
                  <a:pt x="16230600" y="6859170"/>
                </a:lnTo>
                <a:lnTo>
                  <a:pt x="0" y="6859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09900" y="762000"/>
            <a:ext cx="3106745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6595" y="762000"/>
            <a:ext cx="2832640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4371" y="1923415"/>
            <a:ext cx="6202818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876" y="2659990"/>
            <a:ext cx="9073145" cy="792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Raspb</a:t>
            </a: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erry Pi 3B: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Serves as the central processing unit, executing facial recognition algorithms and controlling the lock mechanism.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Camera Module V2: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Captures real-time images for facial detection and recognition.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Relay Module: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Acts as an electronic switch to control the solenoid lock upon successful authentication.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Solenoid Lock: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Physically secures or releases the door based on recognition results.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Power Supply: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Ensures stable operation of the Raspberry Pi and peripherals.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72528" y="1923415"/>
            <a:ext cx="6202818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68021" y="2659990"/>
            <a:ext cx="7145975" cy="743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OpenCV: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Handles imag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processing, face detection and pre-processing tasks to enhance recognition accuracy.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DeepFace: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Implements deep learning-based facial recognition and emotion detection to classify known and unknown individuals.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Python-based Control System: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Manages face detection, recognition, access logging, and adaptive learning.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Real-time Notifications:</a:t>
            </a:r>
            <a:r>
              <a:rPr lang="en-US" sz="27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Sends alerts or access logs upon recognition events.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4722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3033" y="-3091596"/>
            <a:ext cx="5352128" cy="5091211"/>
          </a:xfrm>
          <a:custGeom>
            <a:avLst/>
            <a:gdLst/>
            <a:ahLst/>
            <a:cxnLst/>
            <a:rect r="r" b="b" t="t" l="l"/>
            <a:pathLst>
              <a:path h="5091211" w="5352128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7" r="0" b="-3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6019" y="762000"/>
            <a:ext cx="5224657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6595" y="762000"/>
            <a:ext cx="3252861" cy="11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b="true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Hardware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547" y="2409190"/>
            <a:ext cx="15675786" cy="743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079" indent="-268039" lvl="1">
              <a:lnSpc>
                <a:spcPts val="3476"/>
              </a:lnSpc>
              <a:buAutoNum type="arabicPeriod" startAt="1"/>
            </a:pPr>
            <a:r>
              <a:rPr lang="en-US" b="true" sz="2482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Prepare the Raspberry Pi: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Insert the preloaded microSD card with the OS and software.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 the Camera Module to the CSI port, ensuring correct ribbon alignment.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Secure the Raspberry Pi on a stable platform or protective case.</a:t>
            </a:r>
          </a:p>
          <a:p>
            <a:pPr algn="l" marL="536079" indent="-268039" lvl="1">
              <a:lnSpc>
                <a:spcPts val="3476"/>
              </a:lnSpc>
              <a:buAutoNum type="arabicPeriod" startAt="1"/>
            </a:pPr>
            <a:r>
              <a:rPr lang="en-US" b="true" sz="2482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Connect the Relay Module: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Wire the relay module to the Raspberry Pi: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VCC → 5V GPIO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GND → GND GPIO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IN1 → GPIO 17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Position the relay close to the Raspberry Pi for secure wiring.</a:t>
            </a:r>
          </a:p>
          <a:p>
            <a:pPr algn="l" marL="536079" indent="-268039" lvl="1">
              <a:lnSpc>
                <a:spcPts val="3476"/>
              </a:lnSpc>
              <a:buAutoNum type="arabicPeriod" startAt="1"/>
            </a:pPr>
            <a:r>
              <a:rPr lang="en-US" b="true" sz="2482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Wire the Solenoid Lock: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terminal of 12V Solenoid Lock → NO (Normally Open) terminal of relay.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 (Common) terminal on relay → Positive terminal of 12V DC Power Supply.</a:t>
            </a:r>
          </a:p>
          <a:p>
            <a:pPr algn="l" marL="1072157" indent="-357386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terminal of solenoid lock → Negative terminal of 12V DC Power Supply.</a:t>
            </a:r>
          </a:p>
          <a:p>
            <a:pPr algn="l" marL="536079" indent="-268039" lvl="1">
              <a:lnSpc>
                <a:spcPts val="3476"/>
              </a:lnSpc>
              <a:buAutoNum type="arabicPeriod" startAt="1"/>
            </a:pPr>
            <a:r>
              <a:rPr lang="en-US" b="true" sz="2482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Integrate the DC Barrel Jack: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a DC barrel jack adapter to securely connect the 12V DC power supply to the solenoid lock and relay module.</a:t>
            </a:r>
          </a:p>
          <a:p>
            <a:pPr algn="l">
              <a:lnSpc>
                <a:spcPts val="347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73962" y="1790040"/>
            <a:ext cx="652906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Connections and Assembly Process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DAGd79imvy4</dc:identifier>
  <dcterms:modified xsi:type="dcterms:W3CDTF">2011-08-01T06:04:30Z</dcterms:modified>
  <cp:revision>1</cp:revision>
  <dc:title>FYP 2 Presentation_1191102388.pptx</dc:title>
</cp:coreProperties>
</file>